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237AB0"/>
              </a:solidFill>
              <a:prstDash val="solid"/>
              <a:miter lim="400000"/>
            </a:ln>
          </a:left>
          <a:right>
            <a:ln w="12700" cap="flat">
              <a:solidFill>
                <a:srgbClr val="237AB0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237AB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7783"/>
          <c:y val="0.123656"/>
          <c:w val="0.88721700000000003"/>
          <c:h val="0.681795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Memberships</c:v>
                </c:pt>
              </c:strCache>
            </c:strRef>
          </c:tx>
          <c:spPr>
            <a:solidFill>
              <a:srgbClr val="227AA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303</c:v>
                </c:pt>
                <c:pt idx="1">
                  <c:v>348</c:v>
                </c:pt>
                <c:pt idx="2">
                  <c:v>349</c:v>
                </c:pt>
                <c:pt idx="3">
                  <c:v>333</c:v>
                </c:pt>
                <c:pt idx="4">
                  <c:v>372</c:v>
                </c:pt>
                <c:pt idx="5">
                  <c:v>489</c:v>
                </c:pt>
                <c:pt idx="6">
                  <c:v>464</c:v>
                </c:pt>
                <c:pt idx="7">
                  <c:v>466</c:v>
                </c:pt>
                <c:pt idx="8">
                  <c:v>441</c:v>
                </c:pt>
                <c:pt idx="9">
                  <c:v>409</c:v>
                </c:pt>
                <c:pt idx="10">
                  <c:v>431</c:v>
                </c:pt>
                <c:pt idx="11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D-1945-BA41-B009794A94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Lifetime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4">
                  <c:v>10</c:v>
                </c:pt>
                <c:pt idx="5">
                  <c:v>22</c:v>
                </c:pt>
                <c:pt idx="6">
                  <c:v>28</c:v>
                </c:pt>
                <c:pt idx="7">
                  <c:v>35</c:v>
                </c:pt>
                <c:pt idx="8">
                  <c:v>44</c:v>
                </c:pt>
                <c:pt idx="9">
                  <c:v>58</c:v>
                </c:pt>
                <c:pt idx="10">
                  <c:v>67</c:v>
                </c:pt>
                <c:pt idx="1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D-1945-BA41-B009794A9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Avenir Next Regular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Avenir Next Regular"/>
              </a:defRPr>
            </a:pPr>
            <a:endParaRPr lang="en-US"/>
          </a:p>
        </c:txPr>
        <c:crossAx val="2094734552"/>
        <c:crosses val="autoZero"/>
        <c:crossBetween val="between"/>
        <c:majorUnit val="125"/>
        <c:minorUnit val="6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1" name="Attribu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spc="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sz="quarter" idx="21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609701706_939x626.jpg"/>
          <p:cNvSpPr>
            <a:spLocks noGrp="1"/>
          </p:cNvSpPr>
          <p:nvPr>
            <p:ph type="pic" sz="quarter" idx="22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139465515_1890x1620.jpg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78465776_2880x1920.jpg"/>
          <p:cNvSpPr>
            <a:spLocks noGrp="1"/>
          </p:cNvSpPr>
          <p:nvPr>
            <p:ph type="pic" idx="21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F0EBE0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39465515_1890x1620.jp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40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5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139465515_1890x1620.jp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7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71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2" name="Line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81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9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Agenda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1531">
              <a:spcBef>
                <a:spcPts val="0"/>
              </a:spcBef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esented February 17,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Presented February 17, 2022</a:t>
            </a:r>
          </a:p>
        </p:txBody>
      </p:sp>
      <p:sp>
        <p:nvSpPr>
          <p:cNvPr id="167" name="Friends of The Monona Senior Cent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Friends of The Monona Senior Center</a:t>
            </a:r>
          </a:p>
        </p:txBody>
      </p:sp>
      <p:sp>
        <p:nvSpPr>
          <p:cNvPr id="168" name="2021 - A Year In Review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2021 - A Year In Review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emberships By Ye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Memberships By Year</a:t>
            </a:r>
          </a:p>
        </p:txBody>
      </p:sp>
      <p:graphicFrame>
        <p:nvGraphicFramePr>
          <p:cNvPr id="205" name="Table"/>
          <p:cNvGraphicFramePr/>
          <p:nvPr/>
        </p:nvGraphicFramePr>
        <p:xfrm>
          <a:off x="1602648" y="3826038"/>
          <a:ext cx="10413999" cy="878637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Year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Memberships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Lifetime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433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96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431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67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409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58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441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466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464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489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22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372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333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Avenir Next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349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Avenir Next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348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Avenir Next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2010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303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Avenir Next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06" name="2D Column Chart"/>
          <p:cNvGraphicFramePr/>
          <p:nvPr/>
        </p:nvGraphicFramePr>
        <p:xfrm>
          <a:off x="12192000" y="6413500"/>
          <a:ext cx="1041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11.jpg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65" y="2794"/>
            <a:ext cx="24414137" cy="1373702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Events"/>
          <p:cNvSpPr txBox="1">
            <a:spLocks noGrp="1"/>
          </p:cNvSpPr>
          <p:nvPr>
            <p:ph type="title"/>
          </p:nvPr>
        </p:nvSpPr>
        <p:spPr>
          <a:xfrm>
            <a:off x="1727200" y="7555578"/>
            <a:ext cx="20929600" cy="2799954"/>
          </a:xfrm>
          <a:prstGeom prst="rect">
            <a:avLst/>
          </a:prstGeom>
        </p:spPr>
        <p:txBody>
          <a:bodyPr/>
          <a:lstStyle/>
          <a:p>
            <a:r>
              <a:t>Events</a:t>
            </a:r>
          </a:p>
        </p:txBody>
      </p:sp>
      <p:sp>
        <p:nvSpPr>
          <p:cNvPr id="21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ummer Concer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Summer Concerts</a:t>
            </a:r>
          </a:p>
        </p:txBody>
      </p:sp>
      <p:sp>
        <p:nvSpPr>
          <p:cNvPr id="214" name="We relaxed to an evening filled with friends, family, and great music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relaxed to an evening filled with friends, family, and great music!</a:t>
            </a:r>
          </a:p>
        </p:txBody>
      </p:sp>
      <p:pic>
        <p:nvPicPr>
          <p:cNvPr id="215" name="12-1.jpg" descr="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" y="-17622"/>
            <a:ext cx="12188632" cy="914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12-2.jpg" descr="1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" y="9139158"/>
            <a:ext cx="6827500" cy="456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12-3.jpg" descr="12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25" y="9148934"/>
            <a:ext cx="5355923" cy="3583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anta’s Works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Santa’s Workshop</a:t>
            </a:r>
          </a:p>
        </p:txBody>
      </p:sp>
      <p:sp>
        <p:nvSpPr>
          <p:cNvPr id="220" name="This year we held a workshop, with a slightly different name and twist on our classic “Santa’s Workshop”, where kids can make fun and exciting ornaments and decorations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3520" spc="-35"/>
            </a:lvl1pPr>
          </a:lstStyle>
          <a:p>
            <a:r>
              <a:t>This year we held a workshop, with a slightly different name and twist on our classic “Santa’s Workshop”, where kids can make fun and exciting ornaments and decorations!</a:t>
            </a:r>
          </a:p>
        </p:txBody>
      </p:sp>
      <p:pic>
        <p:nvPicPr>
          <p:cNvPr id="221" name="13-1.jpg" descr="1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" y="-1874"/>
            <a:ext cx="12206828" cy="8166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13-2.jpg" descr="1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" y="8181642"/>
            <a:ext cx="8276293" cy="5536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13-3.jpg" descr="13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522" y="8189441"/>
            <a:ext cx="3916182" cy="261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13-4.jpg" descr="13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522" y="11071741"/>
            <a:ext cx="3916182" cy="261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Achievements"/>
          <p:cNvSpPr txBox="1">
            <a:spLocks noGrp="1"/>
          </p:cNvSpPr>
          <p:nvPr>
            <p:ph type="title"/>
          </p:nvPr>
        </p:nvSpPr>
        <p:spPr>
          <a:xfrm>
            <a:off x="1727200" y="9051880"/>
            <a:ext cx="20929600" cy="2799954"/>
          </a:xfrm>
          <a:prstGeom prst="rect">
            <a:avLst/>
          </a:prstGeom>
        </p:spPr>
        <p:txBody>
          <a:bodyPr/>
          <a:lstStyle/>
          <a:p>
            <a:r>
              <a:t>Achievements</a:t>
            </a:r>
          </a:p>
        </p:txBody>
      </p:sp>
      <p:sp>
        <p:nvSpPr>
          <p:cNvPr id="228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2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hings We’ve Done This Past Ye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Things We’ve Done This Past Year</a:t>
            </a:r>
          </a:p>
        </p:txBody>
      </p:sp>
      <p:sp>
        <p:nvSpPr>
          <p:cNvPr id="232" name="Purchased a second zoom account to accommodate more virtual meetings and groups!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Purchased a second zoom account to accommodate more virtual meetings and groups!</a:t>
            </a:r>
          </a:p>
          <a:p>
            <a:r>
              <a:t>Hosted a drive thru contribution for Earth Day!</a:t>
            </a:r>
          </a:p>
          <a:p>
            <a:r>
              <a:t>Started an iPad leading program!</a:t>
            </a:r>
          </a:p>
          <a:p>
            <a:r>
              <a:t>Took part in the senior center’s open house, promoting the friends group with information and flashlights!</a:t>
            </a:r>
          </a:p>
          <a:p>
            <a:endParaRPr/>
          </a:p>
          <a:p>
            <a:r>
              <a:t>Our very own board members offer different programs through the senior center:</a:t>
            </a:r>
          </a:p>
          <a:p>
            <a:pPr lvl="1"/>
            <a:r>
              <a:t>Sandy Homburg offers a virtual meditation group with great reviews!</a:t>
            </a:r>
          </a:p>
          <a:p>
            <a:pPr lvl="1"/>
            <a:r>
              <a:t>Dan Eklof offers a virtual technology assistance program!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arden Committe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Garden Committee Work</a:t>
            </a:r>
          </a:p>
        </p:txBody>
      </p:sp>
      <p:sp>
        <p:nvSpPr>
          <p:cNvPr id="235" name="Our Garden Committee has done a fantastic job at make our building we call home beautiful!  Please enjoy the next few slides with Kathy Bell in our memories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3520" spc="-35"/>
            </a:lvl1pPr>
          </a:lstStyle>
          <a:p>
            <a:r>
              <a:t>Our Garden Committee has done a fantastic job at make our building we call home beautiful!  Please enjoy the next few slides with Kathy Bell in our memories.</a:t>
            </a:r>
          </a:p>
        </p:txBody>
      </p:sp>
      <p:pic>
        <p:nvPicPr>
          <p:cNvPr id="236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50" y="3218632"/>
            <a:ext cx="10874605" cy="7278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40" name="17.jpg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4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44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47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48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he Friends Group’s Members and Mi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Friends Group’s Members and Mission</a:t>
            </a:r>
          </a:p>
        </p:txBody>
      </p:sp>
      <p:sp>
        <p:nvSpPr>
          <p:cNvPr id="172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51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52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56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60" name="22.jpg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6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64" name="23.jpg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68" name="24.jpg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71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72" name="25.jpg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75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pic>
        <p:nvPicPr>
          <p:cNvPr id="276" name="26.jpg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96" y="2794"/>
            <a:ext cx="24463392" cy="13764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tatement About COVID and The Friends Gro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Statement About COVID and The Friends Group</a:t>
            </a:r>
          </a:p>
        </p:txBody>
      </p:sp>
      <p:sp>
        <p:nvSpPr>
          <p:cNvPr id="279" name="COVID has really changed everything about how we interact day to day, have fun with friends and family, and even conduct busines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2200"/>
              </a:spcBef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5320"/>
            </a:pPr>
            <a:r>
              <a:t>COVID has really changed everything about how we interact day to day, have fun with friends and family, and even conduct business.</a:t>
            </a:r>
          </a:p>
          <a:p>
            <a:pPr defTabSz="914400">
              <a:spcBef>
                <a:spcPts val="2200"/>
              </a:spcBef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5320"/>
            </a:pPr>
            <a:r>
              <a:t>The board of the Friends of the Monona Senior Center looks to the future with hope and a promise of having our events return in full force.  We appreciate your understanding during these difficult times.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28.jpg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hank You For Attending!"/>
          <p:cNvSpPr txBox="1">
            <a:spLocks noGrp="1"/>
          </p:cNvSpPr>
          <p:nvPr>
            <p:ph type="title"/>
          </p:nvPr>
        </p:nvSpPr>
        <p:spPr>
          <a:xfrm>
            <a:off x="1727200" y="9906625"/>
            <a:ext cx="20929600" cy="2799954"/>
          </a:xfrm>
          <a:prstGeom prst="rect">
            <a:avLst/>
          </a:prstGeom>
        </p:spPr>
        <p:txBody>
          <a:bodyPr/>
          <a:lstStyle/>
          <a:p>
            <a:r>
              <a:t>Thank You For Attending!</a:t>
            </a:r>
          </a:p>
        </p:txBody>
      </p:sp>
      <p:sp>
        <p:nvSpPr>
          <p:cNvPr id="283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4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athy Thomas (President)…"/>
          <p:cNvSpPr txBox="1">
            <a:spLocks noGrp="1"/>
          </p:cNvSpPr>
          <p:nvPr>
            <p:ph type="body" idx="1"/>
          </p:nvPr>
        </p:nvSpPr>
        <p:spPr>
          <a:xfrm>
            <a:off x="1727200" y="4965700"/>
            <a:ext cx="20929600" cy="7646445"/>
          </a:xfrm>
          <a:prstGeom prst="rect">
            <a:avLst/>
          </a:prstGeom>
        </p:spPr>
        <p:txBody>
          <a:bodyPr/>
          <a:lstStyle/>
          <a:p>
            <a:r>
              <a:rPr dirty="0"/>
              <a:t>Kathy Thomas (President)</a:t>
            </a:r>
          </a:p>
          <a:p>
            <a:r>
              <a:rPr dirty="0"/>
              <a:t>Susan Manning (Vice President)</a:t>
            </a:r>
          </a:p>
          <a:p>
            <a:r>
              <a:rPr dirty="0"/>
              <a:t>Judy </a:t>
            </a:r>
            <a:r>
              <a:rPr dirty="0" err="1"/>
              <a:t>Runk</a:t>
            </a:r>
            <a:r>
              <a:rPr dirty="0"/>
              <a:t> (Treasurer)</a:t>
            </a:r>
          </a:p>
          <a:p>
            <a:r>
              <a:rPr dirty="0"/>
              <a:t>Dan </a:t>
            </a:r>
            <a:r>
              <a:rPr dirty="0" err="1"/>
              <a:t>Eklof</a:t>
            </a:r>
            <a:r>
              <a:rPr dirty="0"/>
              <a:t> (Secretary)</a:t>
            </a:r>
          </a:p>
          <a:p>
            <a:r>
              <a:rPr dirty="0"/>
              <a:t>Molly </a:t>
            </a:r>
            <a:r>
              <a:rPr dirty="0" err="1"/>
              <a:t>Grupe</a:t>
            </a:r>
            <a:r>
              <a:rPr dirty="0"/>
              <a:t> (with Dan </a:t>
            </a:r>
            <a:r>
              <a:rPr dirty="0" err="1"/>
              <a:t>Eklof</a:t>
            </a:r>
            <a:r>
              <a:rPr dirty="0"/>
              <a:t>, Website)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Diane </a:t>
            </a:r>
            <a:r>
              <a:rPr dirty="0" err="1"/>
              <a:t>Mikelbank</a:t>
            </a:r>
            <a:r>
              <a:rPr dirty="0"/>
              <a:t> (Senior Center Director)</a:t>
            </a:r>
          </a:p>
          <a:p>
            <a:endParaRPr lang="en-US" dirty="0"/>
          </a:p>
          <a:p>
            <a:r>
              <a:rPr dirty="0"/>
              <a:t>Jackie Amati</a:t>
            </a:r>
          </a:p>
          <a:p>
            <a:r>
              <a:rPr dirty="0"/>
              <a:t>Kathy Bell</a:t>
            </a:r>
          </a:p>
          <a:p>
            <a:r>
              <a:rPr dirty="0"/>
              <a:t>Dean Bowles</a:t>
            </a:r>
          </a:p>
          <a:p>
            <a:r>
              <a:rPr dirty="0"/>
              <a:t>Sandy Homburg</a:t>
            </a:r>
          </a:p>
          <a:p>
            <a:r>
              <a:rPr dirty="0"/>
              <a:t>Dave </a:t>
            </a:r>
            <a:r>
              <a:rPr dirty="0" err="1"/>
              <a:t>Joranson</a:t>
            </a:r>
            <a:endParaRPr dirty="0"/>
          </a:p>
          <a:p>
            <a:r>
              <a:rPr dirty="0"/>
              <a:t>Laura Nielsen</a:t>
            </a:r>
          </a:p>
          <a:p>
            <a:r>
              <a:rPr dirty="0"/>
              <a:t>Stan Nielsen</a:t>
            </a:r>
          </a:p>
        </p:txBody>
      </p:sp>
      <p:sp>
        <p:nvSpPr>
          <p:cNvPr id="176" name="Recognition of the Board of Directors in 2021"/>
          <p:cNvSpPr txBox="1"/>
          <p:nvPr/>
        </p:nvSpPr>
        <p:spPr>
          <a:xfrm>
            <a:off x="3142182" y="1468061"/>
            <a:ext cx="18099635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Recognition of the Board of Directors in 2021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2437677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“The Friends of the Monona Senior Center promote and support the Monona Senior Center in enriching the lives of adults 50 and better.”"/>
          <p:cNvSpPr txBox="1">
            <a:spLocks noGrp="1"/>
          </p:cNvSpPr>
          <p:nvPr>
            <p:ph type="body" sz="quarter" idx="1"/>
          </p:nvPr>
        </p:nvSpPr>
        <p:spPr>
          <a:xfrm>
            <a:off x="1403499" y="932737"/>
            <a:ext cx="10775585" cy="1936416"/>
          </a:xfrm>
          <a:prstGeom prst="rect">
            <a:avLst/>
          </a:prstGeom>
        </p:spPr>
        <p:txBody>
          <a:bodyPr/>
          <a:lstStyle>
            <a:lvl1pPr defTabSz="397256">
              <a:defRPr sz="3943" spc="-39"/>
            </a:lvl1pPr>
          </a:lstStyle>
          <a:p>
            <a:r>
              <a:t>“The Friends of the Monona Senior Center promote and support the Monona Senior Center in enriching the lives of adults 50 and better.” </a:t>
            </a:r>
          </a:p>
        </p:txBody>
      </p:sp>
      <p:sp>
        <p:nvSpPr>
          <p:cNvPr id="180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82" name="Mission of the Friends of the Monona Senior Center"/>
          <p:cNvSpPr txBox="1">
            <a:spLocks noGrp="1"/>
          </p:cNvSpPr>
          <p:nvPr>
            <p:ph type="body" idx="22"/>
          </p:nvPr>
        </p:nvSpPr>
        <p:spPr>
          <a:xfrm>
            <a:off x="1403499" y="2864305"/>
            <a:ext cx="10775585" cy="543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Mission of the Friends of the Monona Senior Center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32"/>
            <a:ext cx="24384001" cy="1372006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Financial Position"/>
          <p:cNvSpPr txBox="1">
            <a:spLocks noGrp="1"/>
          </p:cNvSpPr>
          <p:nvPr>
            <p:ph type="title"/>
          </p:nvPr>
        </p:nvSpPr>
        <p:spPr>
          <a:xfrm>
            <a:off x="1727200" y="9051880"/>
            <a:ext cx="20929600" cy="2799954"/>
          </a:xfrm>
          <a:prstGeom prst="rect">
            <a:avLst/>
          </a:prstGeom>
        </p:spPr>
        <p:txBody>
          <a:bodyPr/>
          <a:lstStyle/>
          <a:p>
            <a:r>
              <a:t>Financial Position</a:t>
            </a:r>
          </a:p>
        </p:txBody>
      </p:sp>
      <p:sp>
        <p:nvSpPr>
          <p:cNvPr id="186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inancial Support will be used for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Financial Support will be used for…</a:t>
            </a:r>
          </a:p>
        </p:txBody>
      </p:sp>
      <p:sp>
        <p:nvSpPr>
          <p:cNvPr id="190" name="…Enhancing existing programs and services to enrich the lives of older adult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r>
              <a:t>…Enhancing existing programs and services to enrich the lives of older adults.</a:t>
            </a:r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endParaRPr/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r>
              <a:t>…Providing scholarships to seniors who would not otherwise be able to participate due to financial challenges.</a:t>
            </a:r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endParaRPr/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r>
              <a:t>…Helping to expand programs to meet the changing needs of seniors.</a:t>
            </a:r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endParaRPr/>
          </a:p>
          <a:p>
            <a:pPr defTabSz="914400">
              <a:spcBef>
                <a:spcPts val="1300"/>
              </a:spcBef>
              <a:tabLst>
                <a:tab pos="190500" algn="l"/>
                <a:tab pos="393700" algn="l"/>
                <a:tab pos="596900" algn="l"/>
                <a:tab pos="800100" algn="l"/>
                <a:tab pos="1003300" algn="l"/>
                <a:tab pos="1206500" algn="l"/>
                <a:tab pos="1409700" algn="l"/>
                <a:tab pos="1612900" algn="l"/>
                <a:tab pos="1816100" algn="l"/>
                <a:tab pos="2019300" algn="l"/>
                <a:tab pos="2222500" algn="l"/>
                <a:tab pos="2425700" algn="l"/>
              </a:tabLst>
              <a:defRPr sz="3192"/>
            </a:pPr>
            <a:r>
              <a:t>…Promoting knowledge of and support Senior Center activities and programs.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venues and Bala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Revenues and Balances</a:t>
            </a:r>
          </a:p>
        </p:txBody>
      </p:sp>
      <p:graphicFrame>
        <p:nvGraphicFramePr>
          <p:cNvPr id="193" name="Table"/>
          <p:cNvGraphicFramePr/>
          <p:nvPr/>
        </p:nvGraphicFramePr>
        <p:xfrm>
          <a:off x="1388962" y="4799499"/>
          <a:ext cx="8469180" cy="61722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23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Year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Revenues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$33,191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$18,722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$20,128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$19,146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$17,106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4" name="Table"/>
          <p:cNvGraphicFramePr/>
          <p:nvPr/>
        </p:nvGraphicFramePr>
        <p:xfrm>
          <a:off x="12595629" y="4799499"/>
          <a:ext cx="10414000" cy="61722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Date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Balance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CD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4A4A4B"/>
                          </a:solidFill>
                          <a:sym typeface="Avenir Next Regular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12/31/21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$22,074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$61,172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$83,246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12/31/20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$26,503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$32,036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$58,539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12/31/19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$11,050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$30,617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$41,667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12/31/18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$21,855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$15,039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$36,894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12/31/17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$10,812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$15,000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A4A4B"/>
                          </a:solidFill>
                          <a:sym typeface="Avenir Next Regular"/>
                        </a:rPr>
                        <a:t>$25,812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8.jpg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2794"/>
            <a:ext cx="24415906" cy="1373801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Membership"/>
          <p:cNvSpPr txBox="1">
            <a:spLocks noGrp="1"/>
          </p:cNvSpPr>
          <p:nvPr>
            <p:ph type="title"/>
          </p:nvPr>
        </p:nvSpPr>
        <p:spPr>
          <a:xfrm>
            <a:off x="1727200" y="9028136"/>
            <a:ext cx="20929600" cy="2799954"/>
          </a:xfrm>
          <a:prstGeom prst="rect">
            <a:avLst/>
          </a:prstGeom>
        </p:spPr>
        <p:txBody>
          <a:bodyPr/>
          <a:lstStyle/>
          <a:p>
            <a:r>
              <a:t>Membership</a:t>
            </a:r>
          </a:p>
        </p:txBody>
      </p:sp>
      <p:sp>
        <p:nvSpPr>
          <p:cNvPr id="198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eing a member means you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Being a member means you…</a:t>
            </a:r>
          </a:p>
        </p:txBody>
      </p:sp>
      <p:sp>
        <p:nvSpPr>
          <p:cNvPr id="202" name="…Receive your newsletter in the mail!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…Receive your newsletter in the mail!</a:t>
            </a:r>
          </a:p>
          <a:p>
            <a:r>
              <a:t>…Help out a great community!</a:t>
            </a:r>
          </a:p>
          <a:p>
            <a:r>
              <a:t>…Be part of a great group of folks that want to help each other as much as possible!</a:t>
            </a:r>
          </a:p>
          <a:p>
            <a:r>
              <a:t>…Help fund programs and functions of your local senior center!</a:t>
            </a:r>
          </a:p>
          <a:p>
            <a:r>
              <a:t>…Give back to a group that gives so much to the senior center!</a:t>
            </a:r>
          </a:p>
          <a:p>
            <a:endParaRPr/>
          </a:p>
          <a:p>
            <a:endParaRPr/>
          </a:p>
          <a:p>
            <a:r>
              <a:t>Community support is integral to our existence!</a:t>
            </a:r>
          </a:p>
          <a:p>
            <a:r>
              <a:t>You can also join our great group of volunteers!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Macintosh PowerPoint</Application>
  <PresentationFormat>Custom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Avenir Next Medium</vt:lpstr>
      <vt:lpstr>Avenir Next Regular</vt:lpstr>
      <vt:lpstr>Helvetica Neue</vt:lpstr>
      <vt:lpstr>Publico Headline Black</vt:lpstr>
      <vt:lpstr>Publico Headline Roman</vt:lpstr>
      <vt:lpstr>Publico Text Roman</vt:lpstr>
      <vt:lpstr>Publico Text Semibold</vt:lpstr>
      <vt:lpstr>26_FeatureStory</vt:lpstr>
      <vt:lpstr>Friends of The Monona Senior Center</vt:lpstr>
      <vt:lpstr>The Friends Group’s Members and Mission</vt:lpstr>
      <vt:lpstr>PowerPoint Presentation</vt:lpstr>
      <vt:lpstr>PowerPoint Presentation</vt:lpstr>
      <vt:lpstr>Financial Position</vt:lpstr>
      <vt:lpstr>Financial Support will be used for…</vt:lpstr>
      <vt:lpstr>Revenues and Balances</vt:lpstr>
      <vt:lpstr>Membership</vt:lpstr>
      <vt:lpstr>Being a member means you…</vt:lpstr>
      <vt:lpstr>Memberships By Year</vt:lpstr>
      <vt:lpstr>Events</vt:lpstr>
      <vt:lpstr>Summer Concerts</vt:lpstr>
      <vt:lpstr>Santa’s Workshop</vt:lpstr>
      <vt:lpstr>Achievements</vt:lpstr>
      <vt:lpstr>Things We’ve Done This Past Year</vt:lpstr>
      <vt:lpstr>Garden Committee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Statement About COVID and The Friends Group</vt:lpstr>
      <vt:lpstr>Thank You For Attending!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The Monona Senior Center Annual Report (2022)</dc:title>
  <dc:subject/>
  <dc:creator>Dan</dc:creator>
  <cp:keywords/>
  <dc:description/>
  <cp:lastModifiedBy>Tsurasa Sarake</cp:lastModifiedBy>
  <cp:revision>1</cp:revision>
  <dcterms:modified xsi:type="dcterms:W3CDTF">2022-03-05T19:07:10Z</dcterms:modified>
  <cp:category/>
</cp:coreProperties>
</file>